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  <p:sldId id="258" r:id="rId3"/>
    <p:sldId id="267" r:id="rId4"/>
    <p:sldId id="257" r:id="rId5"/>
    <p:sldId id="268" r:id="rId6"/>
    <p:sldId id="269" r:id="rId7"/>
    <p:sldId id="262" r:id="rId8"/>
    <p:sldId id="261" r:id="rId9"/>
    <p:sldId id="270" r:id="rId10"/>
    <p:sldId id="271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A1EF"/>
    <a:srgbClr val="B897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08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11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0254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1552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0908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72070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3886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32960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6514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4081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8686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6764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833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180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052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5193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7633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3830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48BB4-455B-B543-A5F0-AB55A364CAA4}" type="datetimeFigureOut">
              <a:rPr lang="de-DE" smtClean="0"/>
              <a:t>20.05.21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C27A852-B795-D446-90D1-7EB48C4D078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041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7E8D4-B869-ED4A-A79F-0213E488A2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ru-RU" b="1" dirty="0"/>
              <a:t> </a:t>
            </a:r>
            <a:br>
              <a:rPr lang="ru-RU" b="1" dirty="0"/>
            </a:br>
            <a:r>
              <a:rPr lang="ru-RU" b="1" dirty="0"/>
              <a:t>«Авиарейсы без потерь»</a:t>
            </a:r>
            <a:endParaRPr lang="de-DE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7642E-397A-0C4F-8996-BE8F73DF15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28456"/>
            <a:ext cx="9144000" cy="1059544"/>
          </a:xfrm>
        </p:spPr>
        <p:txBody>
          <a:bodyPr>
            <a:normAutofit/>
          </a:bodyPr>
          <a:lstStyle/>
          <a:p>
            <a:r>
              <a:rPr lang="de-DE" dirty="0"/>
              <a:t>DSPR-27</a:t>
            </a:r>
          </a:p>
          <a:p>
            <a:r>
              <a:rPr lang="de-DE" dirty="0" err="1"/>
              <a:t>Holubek</a:t>
            </a:r>
            <a:r>
              <a:rPr lang="de-DE" dirty="0"/>
              <a:t> Elena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2964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2213A4-9816-8F45-841B-7EE8D9FF2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333" y="0"/>
            <a:ext cx="978677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726291-0DD0-284A-A335-9E2A35881C28}"/>
              </a:ext>
            </a:extLst>
          </p:cNvPr>
          <p:cNvSpPr txBox="1"/>
          <p:nvPr/>
        </p:nvSpPr>
        <p:spPr>
          <a:xfrm>
            <a:off x="846161" y="6488668"/>
            <a:ext cx="6181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source</a:t>
            </a:r>
            <a:r>
              <a:rPr lang="de-DE" dirty="0"/>
              <a:t>: https://</a:t>
            </a:r>
            <a:r>
              <a:rPr lang="de-DE" dirty="0" err="1"/>
              <a:t>visiblealpha.com</a:t>
            </a:r>
            <a:r>
              <a:rPr lang="de-DE" dirty="0"/>
              <a:t>/</a:t>
            </a:r>
            <a:r>
              <a:rPr lang="de-DE" dirty="0" err="1"/>
              <a:t>kpi-guides</a:t>
            </a:r>
            <a:r>
              <a:rPr lang="de-DE" dirty="0"/>
              <a:t>/</a:t>
            </a:r>
            <a:r>
              <a:rPr lang="de-DE" dirty="0" err="1"/>
              <a:t>airline-kpis</a:t>
            </a:r>
            <a:r>
              <a:rPr lang="de-DE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071610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5F666-3482-BC49-967B-B116A452F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21492"/>
          </a:xfrm>
        </p:spPr>
        <p:txBody>
          <a:bodyPr/>
          <a:lstStyle/>
          <a:p>
            <a:r>
              <a:rPr lang="ru-RU" dirty="0"/>
              <a:t>Постановка задачи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6936E-37F0-2444-B5CD-D23578A10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Предоставить данные о всех зимних рейсах самолетов,</a:t>
            </a:r>
            <a:r>
              <a:rPr lang="de-DE" dirty="0"/>
              <a:t> </a:t>
            </a:r>
            <a:r>
              <a:rPr lang="ru-RU" dirty="0"/>
              <a:t>вылетевших из Анапы в зимнее время за 2017 год на основании данных</a:t>
            </a:r>
            <a:r>
              <a:rPr lang="de-DE" dirty="0"/>
              <a:t>, </a:t>
            </a:r>
            <a:r>
              <a:rPr lang="ru-RU" dirty="0"/>
              <a:t>хранящихся в базе данных всех филиалов авиакомпании в форме таблицы</a:t>
            </a:r>
            <a:r>
              <a:rPr lang="de-DE" dirty="0"/>
              <a:t>, </a:t>
            </a:r>
            <a:r>
              <a:rPr lang="ru-RU" dirty="0"/>
              <a:t>позволяющей провести дальнейший анализ для оптимизации зимних авиарейсов Анапы</a:t>
            </a:r>
          </a:p>
          <a:p>
            <a:endParaRPr lang="ru-RU" dirty="0"/>
          </a:p>
          <a:p>
            <a:r>
              <a:rPr lang="ru-RU" dirty="0"/>
              <a:t>Исходя из того, что </a:t>
            </a:r>
            <a:r>
              <a:rPr lang="ru-RU" b="1" dirty="0"/>
              <a:t>прибыльность рейса</a:t>
            </a:r>
            <a:r>
              <a:rPr lang="ru-RU" dirty="0"/>
              <a:t> — это разница между доходом от продаж билетов и расходом на полет, собрать такой отчет, который позволит оценить эти цифры. </a:t>
            </a:r>
          </a:p>
          <a:p>
            <a:r>
              <a:rPr lang="ru-RU" dirty="0"/>
              <a:t>Используемая модель оценки прибыльности: </a:t>
            </a:r>
            <a:r>
              <a:rPr lang="ru-RU" b="1" dirty="0"/>
              <a:t>стоимость билетов - стоимость топлива на рейс</a:t>
            </a:r>
            <a:r>
              <a:rPr lang="ru-RU" dirty="0"/>
              <a:t> (на основании длительности полета</a:t>
            </a:r>
          </a:p>
          <a:p>
            <a:r>
              <a:rPr lang="ru-RU" dirty="0"/>
              <a:t>Отчет должен обязательно включать </a:t>
            </a:r>
            <a:r>
              <a:rPr lang="de-DE" i="1" dirty="0" err="1"/>
              <a:t>id</a:t>
            </a:r>
            <a:r>
              <a:rPr lang="de-DE" i="1" dirty="0"/>
              <a:t> </a:t>
            </a:r>
            <a:r>
              <a:rPr lang="ru-RU" dirty="0"/>
              <a:t>рейса и города вылета (Анапа) и прилета, модель самолёта и его характеристики, суммарную стоимость всех билетов на рейсе, затраченное время в полёте</a:t>
            </a:r>
            <a:r>
              <a:rPr lang="de-DE" dirty="0"/>
              <a:t>.</a:t>
            </a:r>
            <a:endParaRPr lang="ru-RU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6316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F25E1-A460-2644-A90A-CF83FFD95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571" y="108786"/>
            <a:ext cx="8418596" cy="791971"/>
          </a:xfrm>
        </p:spPr>
        <p:txBody>
          <a:bodyPr>
            <a:normAutofit/>
          </a:bodyPr>
          <a:lstStyle/>
          <a:p>
            <a:pPr algn="ctr"/>
            <a:r>
              <a:rPr lang="ru-RU" dirty="0">
                <a:solidFill>
                  <a:srgbClr val="00B0F0"/>
                </a:solidFill>
              </a:rPr>
              <a:t>Структура отчета </a:t>
            </a:r>
            <a:endParaRPr lang="de-DE" dirty="0">
              <a:solidFill>
                <a:srgbClr val="00B0F0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1EE862A-FE9E-BA42-BE56-A4A16DF4B866}"/>
              </a:ext>
            </a:extLst>
          </p:cNvPr>
          <p:cNvSpPr/>
          <p:nvPr/>
        </p:nvSpPr>
        <p:spPr>
          <a:xfrm>
            <a:off x="621510" y="2444543"/>
            <a:ext cx="2939323" cy="41397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SELECT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flight_id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flight_no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>
                <a:solidFill>
                  <a:srgbClr val="002060"/>
                </a:solidFill>
              </a:rPr>
              <a:t>aircraft,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actual_departure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a_from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a_to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seat_capacity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seats_taken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seat_utilization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>
                <a:solidFill>
                  <a:srgbClr val="002060"/>
                </a:solidFill>
              </a:rPr>
              <a:t>revenue,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>
                <a:solidFill>
                  <a:srgbClr val="002060"/>
                </a:solidFill>
              </a:rPr>
              <a:t>duration,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fuel_consumption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fuel_consumed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>
                <a:solidFill>
                  <a:srgbClr val="002060"/>
                </a:solidFill>
              </a:rPr>
              <a:t>price,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fuel_costs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>
                <a:solidFill>
                  <a:srgbClr val="002060"/>
                </a:solidFill>
              </a:rPr>
              <a:t>profit</a:t>
            </a:r>
          </a:p>
          <a:p>
            <a:pPr marL="742950" lvl="1" indent="-285750">
              <a:buFont typeface="Wingdings" pitchFamily="2" charset="2"/>
              <a:buChar char="Ø"/>
            </a:pPr>
            <a:endParaRPr lang="de-DE" sz="20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F16A693-44A3-844C-92FE-B82B16B42914}"/>
              </a:ext>
            </a:extLst>
          </p:cNvPr>
          <p:cNvSpPr/>
          <p:nvPr/>
        </p:nvSpPr>
        <p:spPr>
          <a:xfrm>
            <a:off x="780567" y="1276317"/>
            <a:ext cx="1310605" cy="51436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dst_project</a:t>
            </a:r>
            <a:r>
              <a:rPr lang="de-DE" sz="1400" dirty="0"/>
              <a:t>. </a:t>
            </a:r>
            <a:r>
              <a:rPr lang="de-DE" sz="1400" dirty="0" err="1"/>
              <a:t>ticket_flights</a:t>
            </a:r>
            <a:endParaRPr lang="de-DE" sz="1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FF0DF17-C393-8C43-847E-8EDAF14F9462}"/>
              </a:ext>
            </a:extLst>
          </p:cNvPr>
          <p:cNvSpPr/>
          <p:nvPr/>
        </p:nvSpPr>
        <p:spPr>
          <a:xfrm>
            <a:off x="2809788" y="1275564"/>
            <a:ext cx="1218515" cy="515116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dst_project</a:t>
            </a:r>
            <a:r>
              <a:rPr lang="de-DE" sz="1400" dirty="0"/>
              <a:t>. </a:t>
            </a:r>
            <a:r>
              <a:rPr lang="de-DE" sz="1400" dirty="0" err="1"/>
              <a:t>flights</a:t>
            </a:r>
            <a:endParaRPr lang="de-DE" sz="1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CDA1EFF-4A16-8F49-963D-9D371EC4E5E9}"/>
              </a:ext>
            </a:extLst>
          </p:cNvPr>
          <p:cNvSpPr/>
          <p:nvPr/>
        </p:nvSpPr>
        <p:spPr>
          <a:xfrm>
            <a:off x="4432782" y="1275564"/>
            <a:ext cx="1229171" cy="515116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dst_project.flights</a:t>
            </a:r>
            <a:endParaRPr lang="de-DE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18B9EA0-65B5-C743-ADED-021AA18DD416}"/>
              </a:ext>
            </a:extLst>
          </p:cNvPr>
          <p:cNvSpPr/>
          <p:nvPr/>
        </p:nvSpPr>
        <p:spPr>
          <a:xfrm>
            <a:off x="4970380" y="2191682"/>
            <a:ext cx="2939323" cy="11551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SEAT_NUMBERS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aircraft_code</a:t>
            </a:r>
            <a:r>
              <a:rPr lang="en-US" sz="1400" b="1" dirty="0">
                <a:solidFill>
                  <a:srgbClr val="002060"/>
                </a:solidFill>
              </a:rPr>
              <a:t>,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seat_capacity</a:t>
            </a:r>
            <a:endParaRPr lang="en-US" sz="1400" b="1" dirty="0">
              <a:solidFill>
                <a:srgbClr val="002060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4B22E2B-9BAB-6F4D-83BC-5A0F4186F9A2}"/>
              </a:ext>
            </a:extLst>
          </p:cNvPr>
          <p:cNvSpPr/>
          <p:nvPr/>
        </p:nvSpPr>
        <p:spPr>
          <a:xfrm>
            <a:off x="4970380" y="3478348"/>
            <a:ext cx="2939323" cy="12646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FLIGHTS_REVENUES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baseline="0" dirty="0" err="1">
                <a:solidFill>
                  <a:srgbClr val="002060"/>
                </a:solidFill>
              </a:rPr>
              <a:t>flight_id</a:t>
            </a:r>
            <a:endParaRPr lang="en-US" sz="1400" b="1" baseline="0" dirty="0">
              <a:solidFill>
                <a:srgbClr val="002060"/>
              </a:solidFill>
            </a:endParaRP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baseline="0" dirty="0">
                <a:solidFill>
                  <a:srgbClr val="002060"/>
                </a:solidFill>
              </a:rPr>
              <a:t>revenue</a:t>
            </a:r>
            <a:endParaRPr lang="en-US" sz="14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D0FFEAA-F3B4-D041-A653-6C6BB8BCEFAA}"/>
              </a:ext>
            </a:extLst>
          </p:cNvPr>
          <p:cNvSpPr/>
          <p:nvPr/>
        </p:nvSpPr>
        <p:spPr>
          <a:xfrm>
            <a:off x="5017901" y="4901147"/>
            <a:ext cx="2939323" cy="17118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FLIGHT_COSTS</a:t>
            </a:r>
          </a:p>
          <a:p>
            <a:pPr marL="1085850" lvl="2" indent="-1714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flight_id</a:t>
            </a:r>
            <a:endParaRPr lang="en-US" sz="1400" b="1" dirty="0">
              <a:solidFill>
                <a:srgbClr val="002060"/>
              </a:solidFill>
            </a:endParaRPr>
          </a:p>
          <a:p>
            <a:pPr marL="1085850" lvl="2" indent="-171450">
              <a:buFont typeface="Wingdings" pitchFamily="2" charset="2"/>
              <a:buChar char="Ø"/>
            </a:pPr>
            <a:r>
              <a:rPr lang="en-US" sz="1400" b="1" dirty="0">
                <a:solidFill>
                  <a:srgbClr val="002060"/>
                </a:solidFill>
              </a:rPr>
              <a:t>duration</a:t>
            </a:r>
          </a:p>
          <a:p>
            <a:pPr marL="1085850" lvl="2" indent="-1714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fuel_consumption</a:t>
            </a:r>
            <a:endParaRPr lang="en-US" sz="1400" b="1" dirty="0">
              <a:solidFill>
                <a:srgbClr val="002060"/>
              </a:solidFill>
            </a:endParaRPr>
          </a:p>
          <a:p>
            <a:pPr marL="1085850" lvl="2" indent="-171450">
              <a:buFont typeface="Wingdings" pitchFamily="2" charset="2"/>
              <a:buChar char="Ø"/>
            </a:pPr>
            <a:r>
              <a:rPr lang="en-US" sz="1400" b="1" dirty="0">
                <a:solidFill>
                  <a:srgbClr val="002060"/>
                </a:solidFill>
              </a:rPr>
              <a:t>price</a:t>
            </a:r>
          </a:p>
          <a:p>
            <a:pPr marL="1085850" lvl="2" indent="-1714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fuel_consumed</a:t>
            </a:r>
            <a:endParaRPr lang="en-US" sz="1400" b="1" dirty="0">
              <a:solidFill>
                <a:srgbClr val="002060"/>
              </a:solidFill>
            </a:endParaRPr>
          </a:p>
          <a:p>
            <a:pPr marL="1085850" lvl="2" indent="-1714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fuel_cost</a:t>
            </a:r>
            <a:endParaRPr lang="en-US" sz="1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2E445F5-7CB5-2B4F-9377-E163A0DD9539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>
            <a:off x="1435870" y="1790680"/>
            <a:ext cx="655302" cy="653863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3D8E35C4-A3F2-4C4F-8934-03053CF84859}"/>
              </a:ext>
            </a:extLst>
          </p:cNvPr>
          <p:cNvSpPr/>
          <p:nvPr/>
        </p:nvSpPr>
        <p:spPr>
          <a:xfrm>
            <a:off x="5975446" y="1275564"/>
            <a:ext cx="1292241" cy="53240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dst_project</a:t>
            </a:r>
            <a:r>
              <a:rPr lang="de-DE" sz="1400" dirty="0"/>
              <a:t>. </a:t>
            </a:r>
            <a:r>
              <a:rPr lang="de-DE" sz="1400" dirty="0" err="1"/>
              <a:t>seats</a:t>
            </a:r>
            <a:endParaRPr lang="de-DE" sz="1400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98F8ABC8-2977-4A43-A763-428B961204C3}"/>
              </a:ext>
            </a:extLst>
          </p:cNvPr>
          <p:cNvSpPr/>
          <p:nvPr/>
        </p:nvSpPr>
        <p:spPr>
          <a:xfrm>
            <a:off x="7730001" y="1275564"/>
            <a:ext cx="1810621" cy="56035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dst_project</a:t>
            </a:r>
            <a:r>
              <a:rPr lang="de-DE" sz="1400" dirty="0"/>
              <a:t>. </a:t>
            </a:r>
            <a:r>
              <a:rPr lang="de-DE" sz="1400" dirty="0" err="1"/>
              <a:t>ticket_flights</a:t>
            </a:r>
            <a:endParaRPr lang="de-DE" sz="14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D2FF89-DCDF-464C-BD47-C6F0089F1563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 flipH="1">
            <a:off x="2091172" y="1790680"/>
            <a:ext cx="1327874" cy="653863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0ABE4F7-A591-9344-BFF9-ECC0CB2E862D}"/>
              </a:ext>
            </a:extLst>
          </p:cNvPr>
          <p:cNvCxnSpPr>
            <a:cxnSpLocks/>
            <a:stCxn id="8" idx="2"/>
            <a:endCxn id="5" idx="0"/>
          </p:cNvCxnSpPr>
          <p:nvPr/>
        </p:nvCxnSpPr>
        <p:spPr>
          <a:xfrm flipH="1">
            <a:off x="2091172" y="1790680"/>
            <a:ext cx="2956196" cy="653863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945AB5A2-6B9C-5743-A87D-18E706E28665}"/>
              </a:ext>
            </a:extLst>
          </p:cNvPr>
          <p:cNvCxnSpPr>
            <a:cxnSpLocks/>
            <a:stCxn id="24" idx="2"/>
            <a:endCxn id="10" idx="3"/>
          </p:cNvCxnSpPr>
          <p:nvPr/>
        </p:nvCxnSpPr>
        <p:spPr>
          <a:xfrm flipH="1">
            <a:off x="7909703" y="1835917"/>
            <a:ext cx="725609" cy="2274778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FAFE867A-8B24-C348-A20E-5AF99F34F945}"/>
              </a:ext>
            </a:extLst>
          </p:cNvPr>
          <p:cNvSpPr/>
          <p:nvPr/>
        </p:nvSpPr>
        <p:spPr>
          <a:xfrm>
            <a:off x="9066167" y="3288106"/>
            <a:ext cx="2742508" cy="11897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FUEL_PRICES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baseline="0" dirty="0">
                <a:solidFill>
                  <a:srgbClr val="002060"/>
                </a:solidFill>
              </a:rPr>
              <a:t>months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sz="1400" b="1" dirty="0">
                <a:solidFill>
                  <a:srgbClr val="002060"/>
                </a:solidFill>
              </a:rPr>
              <a:t>price   </a:t>
            </a:r>
            <a:endParaRPr lang="en-US" sz="1400" dirty="0"/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D3252565-1FFD-9A4D-AE66-04C5FB731E2A}"/>
              </a:ext>
            </a:extLst>
          </p:cNvPr>
          <p:cNvSpPr/>
          <p:nvPr/>
        </p:nvSpPr>
        <p:spPr>
          <a:xfrm>
            <a:off x="9996616" y="1286499"/>
            <a:ext cx="1843168" cy="55820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dst_project</a:t>
            </a:r>
            <a:r>
              <a:rPr lang="de-DE" sz="1400" dirty="0"/>
              <a:t>. </a:t>
            </a:r>
            <a:r>
              <a:rPr lang="de-DE" sz="1400" dirty="0" err="1"/>
              <a:t>flights_v</a:t>
            </a:r>
            <a:endParaRPr lang="de-DE" sz="1400" dirty="0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F2D0E6F0-05DF-1A4C-A013-0E82B46830EE}"/>
              </a:ext>
            </a:extLst>
          </p:cNvPr>
          <p:cNvSpPr/>
          <p:nvPr/>
        </p:nvSpPr>
        <p:spPr>
          <a:xfrm>
            <a:off x="9041453" y="5385103"/>
            <a:ext cx="2786559" cy="11796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FUEL_CONSUMPTION</a:t>
            </a:r>
          </a:p>
          <a:p>
            <a:pPr marL="285750" lvl="0" indent="-285750">
              <a:buFont typeface="Wingdings" pitchFamily="2" charset="2"/>
              <a:buChar char="Ø"/>
            </a:pPr>
            <a:r>
              <a:rPr lang="en-US" sz="1400" b="1" baseline="0" dirty="0" err="1">
                <a:solidFill>
                  <a:srgbClr val="002060"/>
                </a:solidFill>
              </a:rPr>
              <a:t>aircraft_code</a:t>
            </a:r>
            <a:endParaRPr lang="en-US" sz="1400" b="1" baseline="0" dirty="0">
              <a:solidFill>
                <a:srgbClr val="002060"/>
              </a:solidFill>
            </a:endParaRPr>
          </a:p>
          <a:p>
            <a:pPr marL="285750" lvl="0" indent="-285750">
              <a:buFont typeface="Wingdings" pitchFamily="2" charset="2"/>
              <a:buChar char="Ø"/>
            </a:pPr>
            <a:r>
              <a:rPr lang="en-US" sz="1400" b="1" dirty="0" err="1">
                <a:solidFill>
                  <a:srgbClr val="002060"/>
                </a:solidFill>
              </a:rPr>
              <a:t>fuel_consumption</a:t>
            </a:r>
            <a:endParaRPr lang="en-US" sz="1400" dirty="0"/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74AAB8DB-69C5-7545-A716-16BBCF308AE2}"/>
              </a:ext>
            </a:extLst>
          </p:cNvPr>
          <p:cNvCxnSpPr>
            <a:cxnSpLocks/>
            <a:stCxn id="22" idx="2"/>
            <a:endCxn id="9" idx="0"/>
          </p:cNvCxnSpPr>
          <p:nvPr/>
        </p:nvCxnSpPr>
        <p:spPr>
          <a:xfrm flipH="1">
            <a:off x="6440042" y="1807968"/>
            <a:ext cx="181525" cy="383714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16CD18C7-A543-3D40-ACAA-6C5CF8464A72}"/>
              </a:ext>
            </a:extLst>
          </p:cNvPr>
          <p:cNvCxnSpPr>
            <a:cxnSpLocks/>
            <a:stCxn id="83" idx="1"/>
            <a:endCxn id="11" idx="3"/>
          </p:cNvCxnSpPr>
          <p:nvPr/>
        </p:nvCxnSpPr>
        <p:spPr>
          <a:xfrm flipH="1">
            <a:off x="7957224" y="3882999"/>
            <a:ext cx="1108943" cy="1874085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A5BA54D4-1CB3-8D49-9A0A-D812935299CE}"/>
              </a:ext>
            </a:extLst>
          </p:cNvPr>
          <p:cNvCxnSpPr>
            <a:cxnSpLocks/>
            <a:stCxn id="84" idx="1"/>
            <a:endCxn id="11" idx="3"/>
          </p:cNvCxnSpPr>
          <p:nvPr/>
        </p:nvCxnSpPr>
        <p:spPr>
          <a:xfrm flipH="1">
            <a:off x="7957224" y="1565600"/>
            <a:ext cx="2039392" cy="4191484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055C2ABD-F6C5-844C-9BB6-4D371D68942A}"/>
              </a:ext>
            </a:extLst>
          </p:cNvPr>
          <p:cNvCxnSpPr>
            <a:cxnSpLocks/>
            <a:stCxn id="85" idx="1"/>
            <a:endCxn id="11" idx="3"/>
          </p:cNvCxnSpPr>
          <p:nvPr/>
        </p:nvCxnSpPr>
        <p:spPr>
          <a:xfrm flipH="1" flipV="1">
            <a:off x="7957224" y="5757084"/>
            <a:ext cx="1084229" cy="217834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5B2A9589-84E3-8140-BBDF-1C145A032E36}"/>
              </a:ext>
            </a:extLst>
          </p:cNvPr>
          <p:cNvCxnSpPr>
            <a:stCxn id="9" idx="1"/>
            <a:endCxn id="5" idx="3"/>
          </p:cNvCxnSpPr>
          <p:nvPr/>
        </p:nvCxnSpPr>
        <p:spPr>
          <a:xfrm flipH="1">
            <a:off x="3560833" y="2769272"/>
            <a:ext cx="1409547" cy="1745159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0D1F2648-16D2-A543-9796-A687D7107C4F}"/>
              </a:ext>
            </a:extLst>
          </p:cNvPr>
          <p:cNvCxnSpPr>
            <a:cxnSpLocks/>
            <a:stCxn id="10" idx="1"/>
            <a:endCxn id="5" idx="3"/>
          </p:cNvCxnSpPr>
          <p:nvPr/>
        </p:nvCxnSpPr>
        <p:spPr>
          <a:xfrm flipH="1">
            <a:off x="3560833" y="4110695"/>
            <a:ext cx="1409547" cy="40373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0FB0C10A-4BA0-BD4D-AB59-51BF943DBD56}"/>
              </a:ext>
            </a:extLst>
          </p:cNvPr>
          <p:cNvCxnSpPr>
            <a:cxnSpLocks/>
            <a:stCxn id="11" idx="1"/>
            <a:endCxn id="5" idx="3"/>
          </p:cNvCxnSpPr>
          <p:nvPr/>
        </p:nvCxnSpPr>
        <p:spPr>
          <a:xfrm flipH="1" flipV="1">
            <a:off x="3560833" y="4514431"/>
            <a:ext cx="1457068" cy="1242653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4235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1EB2B-1119-F04B-836A-0149EE5D7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7467"/>
          </a:xfrm>
        </p:spPr>
        <p:txBody>
          <a:bodyPr/>
          <a:lstStyle/>
          <a:p>
            <a:pPr algn="ctr"/>
            <a:r>
              <a:rPr lang="ru-RU" sz="4000" b="1" dirty="0"/>
              <a:t>Описание</a:t>
            </a:r>
            <a:r>
              <a:rPr lang="ru-RU" b="1" dirty="0"/>
              <a:t> данных</a:t>
            </a:r>
            <a:endParaRPr lang="de-DE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412C5FF-5329-BF48-887B-BB1E993761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438764"/>
              </p:ext>
            </p:extLst>
          </p:nvPr>
        </p:nvGraphicFramePr>
        <p:xfrm>
          <a:off x="803189" y="1676400"/>
          <a:ext cx="8696411" cy="47592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8930">
                  <a:extLst>
                    <a:ext uri="{9D8B030D-6E8A-4147-A177-3AD203B41FA5}">
                      <a16:colId xmlns:a16="http://schemas.microsoft.com/office/drawing/2014/main" val="1537340694"/>
                    </a:ext>
                  </a:extLst>
                </a:gridCol>
                <a:gridCol w="6447481">
                  <a:extLst>
                    <a:ext uri="{9D8B030D-6E8A-4147-A177-3AD203B41FA5}">
                      <a16:colId xmlns:a16="http://schemas.microsoft.com/office/drawing/2014/main" val="3618202766"/>
                    </a:ext>
                  </a:extLst>
                </a:gridCol>
              </a:tblGrid>
              <a:tr h="595086">
                <a:tc>
                  <a:txBody>
                    <a:bodyPr/>
                    <a:lstStyle/>
                    <a:p>
                      <a:r>
                        <a:rPr lang="ru-RU" dirty="0"/>
                        <a:t>название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описание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307618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 err="1">
                          <a:solidFill>
                            <a:srgbClr val="002060"/>
                          </a:solidFill>
                        </a:rPr>
                        <a:t>flight_id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/>
                        <a:t>уникальный идентификатор полета</a:t>
                      </a:r>
                      <a:endParaRPr lang="de-DE"/>
                    </a:p>
                  </a:txBody>
                  <a:tcPr>
                    <a:solidFill>
                      <a:schemeClr val="accent1">
                        <a:tint val="40000"/>
                        <a:alpha val="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168903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 err="1">
                          <a:solidFill>
                            <a:srgbClr val="002060"/>
                          </a:solidFill>
                        </a:rPr>
                        <a:t>flight_no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/>
                        <a:t>номер рейса</a:t>
                      </a:r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1480031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</a:rPr>
                        <a:t>aircraft</a:t>
                      </a: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модель самолета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119284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 err="1">
                          <a:solidFill>
                            <a:srgbClr val="002060"/>
                          </a:solidFill>
                        </a:rPr>
                        <a:t>actual_departure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время вылета</a:t>
                      </a:r>
                      <a:endParaRPr lang="de-DE" dirty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влияет день недели</a:t>
                      </a:r>
                      <a:r>
                        <a:rPr lang="de-DE" dirty="0">
                          <a:solidFill>
                            <a:srgbClr val="FF0000"/>
                          </a:solidFill>
                        </a:rPr>
                        <a:t>, </a:t>
                      </a:r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выходные и праздники</a:t>
                      </a:r>
                    </a:p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например</a:t>
                      </a:r>
                      <a:r>
                        <a:rPr lang="de-DE" dirty="0">
                          <a:solidFill>
                            <a:srgbClr val="FF0000"/>
                          </a:solidFill>
                        </a:rPr>
                        <a:t>, </a:t>
                      </a:r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по четвергам меньше пассажиров в одном из направлений</a:t>
                      </a:r>
                      <a:endParaRPr lang="de-DE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496653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 err="1">
                          <a:solidFill>
                            <a:srgbClr val="002060"/>
                          </a:solidFill>
                        </a:rPr>
                        <a:t>a_from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аэропорт вылета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163490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 err="1">
                          <a:solidFill>
                            <a:srgbClr val="002060"/>
                          </a:solidFill>
                        </a:rPr>
                        <a:t>a_to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аэропорт прилета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100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7531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1EB2B-1119-F04B-836A-0149EE5D7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7467"/>
          </a:xfrm>
        </p:spPr>
        <p:txBody>
          <a:bodyPr/>
          <a:lstStyle/>
          <a:p>
            <a:pPr algn="ctr"/>
            <a:r>
              <a:rPr lang="ru-RU" sz="4000" b="1" dirty="0"/>
              <a:t>Описание</a:t>
            </a:r>
            <a:r>
              <a:rPr lang="ru-RU" b="1" dirty="0"/>
              <a:t> данных</a:t>
            </a:r>
            <a:endParaRPr lang="de-DE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412C5FF-5329-BF48-887B-BB1E993761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6071932"/>
              </p:ext>
            </p:extLst>
          </p:nvPr>
        </p:nvGraphicFramePr>
        <p:xfrm>
          <a:off x="803189" y="1676400"/>
          <a:ext cx="8696411" cy="4435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1795">
                  <a:extLst>
                    <a:ext uri="{9D8B030D-6E8A-4147-A177-3AD203B41FA5}">
                      <a16:colId xmlns:a16="http://schemas.microsoft.com/office/drawing/2014/main" val="1537340694"/>
                    </a:ext>
                  </a:extLst>
                </a:gridCol>
                <a:gridCol w="6694616">
                  <a:extLst>
                    <a:ext uri="{9D8B030D-6E8A-4147-A177-3AD203B41FA5}">
                      <a16:colId xmlns:a16="http://schemas.microsoft.com/office/drawing/2014/main" val="3618202766"/>
                    </a:ext>
                  </a:extLst>
                </a:gridCol>
              </a:tblGrid>
              <a:tr h="595086">
                <a:tc>
                  <a:txBody>
                    <a:bodyPr/>
                    <a:lstStyle/>
                    <a:p>
                      <a:r>
                        <a:rPr lang="ru-RU"/>
                        <a:t>название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описание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307618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 err="1">
                          <a:solidFill>
                            <a:srgbClr val="002060"/>
                          </a:solidFill>
                        </a:rPr>
                        <a:t>seat_capacity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количество мест в самолете</a:t>
                      </a:r>
                    </a:p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напрямую влияет на выручку</a:t>
                      </a:r>
                      <a:endParaRPr lang="de-DE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tint val="40000"/>
                        <a:alpha val="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168903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 err="1">
                          <a:solidFill>
                            <a:srgbClr val="002060"/>
                          </a:solidFill>
                        </a:rPr>
                        <a:t>seats_taken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количество проданных билетов на рейс</a:t>
                      </a:r>
                    </a:p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прямая зависимость выручки</a:t>
                      </a:r>
                      <a:endParaRPr lang="de-DE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1480031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 err="1">
                          <a:solidFill>
                            <a:srgbClr val="002060"/>
                          </a:solidFill>
                        </a:rPr>
                        <a:t>seat_utilization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процент проданных билетов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напрямую влияет на выручку</a:t>
                      </a:r>
                      <a:endParaRPr lang="de-DE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119284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</a:rPr>
                        <a:t>revenue</a:t>
                      </a: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выручка от продажи билетов на рейс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напрямую влияет на выручку</a:t>
                      </a:r>
                      <a:endParaRPr lang="de-DE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496653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</a:rPr>
                        <a:t>duration</a:t>
                      </a: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продолжительность полета в часах</a:t>
                      </a:r>
                    </a:p>
                    <a:p>
                      <a:r>
                        <a:rPr lang="ru-RU" dirty="0"/>
                        <a:t>прямое влияние на расходы</a:t>
                      </a:r>
                      <a:r>
                        <a:rPr lang="de-DE" dirty="0"/>
                        <a:t>(</a:t>
                      </a:r>
                      <a:r>
                        <a:rPr lang="ru-RU" dirty="0"/>
                        <a:t>обратное на прибыль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163490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 err="1">
                          <a:solidFill>
                            <a:srgbClr val="002060"/>
                          </a:solidFill>
                        </a:rPr>
                        <a:t>fuel_consumption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расход топлива в тоннах в час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прямое влияние на расходы</a:t>
                      </a:r>
                      <a:r>
                        <a:rPr lang="de-DE" dirty="0"/>
                        <a:t>(</a:t>
                      </a:r>
                      <a:r>
                        <a:rPr lang="ru-RU" dirty="0"/>
                        <a:t>обратное на прибыль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100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5049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1EB2B-1119-F04B-836A-0149EE5D7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7467"/>
          </a:xfrm>
        </p:spPr>
        <p:txBody>
          <a:bodyPr/>
          <a:lstStyle/>
          <a:p>
            <a:pPr algn="ctr"/>
            <a:r>
              <a:rPr lang="ru-RU" sz="4000" b="1" dirty="0"/>
              <a:t>Описание</a:t>
            </a:r>
            <a:r>
              <a:rPr lang="ru-RU" b="1" dirty="0"/>
              <a:t> данных</a:t>
            </a:r>
            <a:endParaRPr lang="de-DE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412C5FF-5329-BF48-887B-BB1E993761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898241"/>
              </p:ext>
            </p:extLst>
          </p:nvPr>
        </p:nvGraphicFramePr>
        <p:xfrm>
          <a:off x="803189" y="1676400"/>
          <a:ext cx="8696411" cy="43455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6144">
                  <a:extLst>
                    <a:ext uri="{9D8B030D-6E8A-4147-A177-3AD203B41FA5}">
                      <a16:colId xmlns:a16="http://schemas.microsoft.com/office/drawing/2014/main" val="1537340694"/>
                    </a:ext>
                  </a:extLst>
                </a:gridCol>
                <a:gridCol w="6790267">
                  <a:extLst>
                    <a:ext uri="{9D8B030D-6E8A-4147-A177-3AD203B41FA5}">
                      <a16:colId xmlns:a16="http://schemas.microsoft.com/office/drawing/2014/main" val="3618202766"/>
                    </a:ext>
                  </a:extLst>
                </a:gridCol>
              </a:tblGrid>
              <a:tr h="595086">
                <a:tc>
                  <a:txBody>
                    <a:bodyPr/>
                    <a:lstStyle/>
                    <a:p>
                      <a:r>
                        <a:rPr lang="ru-RU"/>
                        <a:t>название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описание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307618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 err="1">
                          <a:solidFill>
                            <a:srgbClr val="002060"/>
                          </a:solidFill>
                        </a:rPr>
                        <a:t>fuel_consumed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израсходованное топливо в тоннах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прямое влияние на расходы</a:t>
                      </a:r>
                      <a:r>
                        <a:rPr lang="de-DE" dirty="0"/>
                        <a:t>(</a:t>
                      </a:r>
                      <a:r>
                        <a:rPr lang="ru-RU" dirty="0"/>
                        <a:t>обратное на прибыль</a:t>
                      </a:r>
                      <a:r>
                        <a:rPr lang="de-DE" dirty="0"/>
                        <a:t>)</a:t>
                      </a:r>
                    </a:p>
                  </a:txBody>
                  <a:tcPr>
                    <a:solidFill>
                      <a:schemeClr val="accent1">
                        <a:tint val="40000"/>
                        <a:alpha val="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168903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</a:rPr>
                        <a:t>price</a:t>
                      </a: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цена топлива в рублях за тонну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прямое влияние на расходы</a:t>
                      </a:r>
                      <a:r>
                        <a:rPr lang="de-DE" dirty="0"/>
                        <a:t>(</a:t>
                      </a:r>
                      <a:r>
                        <a:rPr lang="ru-RU" dirty="0"/>
                        <a:t>обратное на прибыль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1480031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 err="1">
                          <a:solidFill>
                            <a:srgbClr val="002060"/>
                          </a:solidFill>
                        </a:rPr>
                        <a:t>fuel_costs</a:t>
                      </a:r>
                      <a:endParaRPr lang="en-US" sz="1400" b="1" dirty="0">
                        <a:solidFill>
                          <a:srgbClr val="002060"/>
                        </a:solidFill>
                      </a:endParaRP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rgbClr val="FF0000"/>
                          </a:solidFill>
                        </a:rPr>
                        <a:t>расходы на топливо за рейс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прямое влияние на расходы</a:t>
                      </a:r>
                      <a:r>
                        <a:rPr lang="de-DE" dirty="0"/>
                        <a:t>(</a:t>
                      </a:r>
                      <a:r>
                        <a:rPr lang="ru-RU" dirty="0"/>
                        <a:t>обратное на прибыль</a:t>
                      </a:r>
                      <a:r>
                        <a:rPr lang="de-D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119284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pPr marL="285750" lvl="0" indent="-285750">
                        <a:buFont typeface="Wingdings" pitchFamily="2" charset="2"/>
                        <a:buChar char="Ø"/>
                      </a:pPr>
                      <a:r>
                        <a:rPr lang="en-US" sz="1400" b="1" dirty="0">
                          <a:solidFill>
                            <a:srgbClr val="002060"/>
                          </a:solidFill>
                        </a:rPr>
                        <a:t>profit</a:t>
                      </a:r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разница между выручкой от продажи билетов и расходами на топливо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496653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163490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100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8641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1EB2B-1119-F04B-836A-0149EE5D7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2" y="609599"/>
            <a:ext cx="8822268" cy="1202267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b="1"/>
              <a:t>Добавленные дополнительные данные</a:t>
            </a:r>
            <a:endParaRPr lang="de-DE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412C5FF-5329-BF48-887B-BB1E993761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61739"/>
              </p:ext>
            </p:extLst>
          </p:nvPr>
        </p:nvGraphicFramePr>
        <p:xfrm>
          <a:off x="677333" y="1998132"/>
          <a:ext cx="8822267" cy="42555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9067">
                  <a:extLst>
                    <a:ext uri="{9D8B030D-6E8A-4147-A177-3AD203B41FA5}">
                      <a16:colId xmlns:a16="http://schemas.microsoft.com/office/drawing/2014/main" val="1537340694"/>
                    </a:ext>
                  </a:extLst>
                </a:gridCol>
                <a:gridCol w="6553200">
                  <a:extLst>
                    <a:ext uri="{9D8B030D-6E8A-4147-A177-3AD203B41FA5}">
                      <a16:colId xmlns:a16="http://schemas.microsoft.com/office/drawing/2014/main" val="3618202766"/>
                    </a:ext>
                  </a:extLst>
                </a:gridCol>
              </a:tblGrid>
              <a:tr h="595086">
                <a:tc>
                  <a:txBody>
                    <a:bodyPr/>
                    <a:lstStyle/>
                    <a:p>
                      <a:r>
                        <a:rPr lang="ru-RU" dirty="0"/>
                        <a:t>таблица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/>
                        <a:t>описание</a:t>
                      </a:r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307618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de-DE" dirty="0"/>
                        <a:t>FUEL_PRICE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цены на топливо за 2017 год в Анапе</a:t>
                      </a:r>
                      <a:endParaRPr lang="de-DE" dirty="0"/>
                    </a:p>
                  </a:txBody>
                  <a:tcPr>
                    <a:solidFill>
                      <a:schemeClr val="accent1">
                        <a:tint val="40000"/>
                        <a:alpha val="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168903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de-DE" dirty="0"/>
                        <a:t>SEAT_NUMBER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формируется в запросе</a:t>
                      </a:r>
                    </a:p>
                    <a:p>
                      <a:r>
                        <a:rPr lang="ru-RU" dirty="0"/>
                        <a:t>содержит количество мест в самолетах по моделям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1480031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de-DE" dirty="0"/>
                        <a:t>FUEL_CONSUMPTION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среднечасовой расход топлива по моделям самолетов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119284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de-DE" sz="1800" dirty="0"/>
                        <a:t>FLIGHTS_REVENUES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 </a:t>
                      </a:r>
                      <a:r>
                        <a:rPr lang="ru-RU" dirty="0"/>
                        <a:t>выручка от продажи билетов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496653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de-DE" dirty="0"/>
                        <a:t>FLIGHT_COSTS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затраты на полет (время и деньги)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163490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100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6906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1EB2B-1119-F04B-836A-0149EE5D7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2" y="609599"/>
            <a:ext cx="8822268" cy="1202267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b="1"/>
              <a:t>дополнительные данные</a:t>
            </a:r>
            <a:r>
              <a:rPr lang="de-DE" sz="4000" b="1"/>
              <a:t>, </a:t>
            </a:r>
            <a:r>
              <a:rPr lang="ru-RU" sz="4000" b="1"/>
              <a:t>которые можно добавить</a:t>
            </a:r>
            <a:endParaRPr lang="de-DE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412C5FF-5329-BF48-887B-BB1E993761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2869535"/>
              </p:ext>
            </p:extLst>
          </p:nvPr>
        </p:nvGraphicFramePr>
        <p:xfrm>
          <a:off x="677862" y="1998132"/>
          <a:ext cx="8821738" cy="48942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5205">
                  <a:extLst>
                    <a:ext uri="{9D8B030D-6E8A-4147-A177-3AD203B41FA5}">
                      <a16:colId xmlns:a16="http://schemas.microsoft.com/office/drawing/2014/main" val="1537340694"/>
                    </a:ext>
                  </a:extLst>
                </a:gridCol>
                <a:gridCol w="6976533">
                  <a:extLst>
                    <a:ext uri="{9D8B030D-6E8A-4147-A177-3AD203B41FA5}">
                      <a16:colId xmlns:a16="http://schemas.microsoft.com/office/drawing/2014/main" val="3618202766"/>
                    </a:ext>
                  </a:extLst>
                </a:gridCol>
              </a:tblGrid>
              <a:tr h="595086">
                <a:tc>
                  <a:txBody>
                    <a:bodyPr/>
                    <a:lstStyle/>
                    <a:p>
                      <a:r>
                        <a:rPr lang="ru-RU"/>
                        <a:t>название</a:t>
                      </a:r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/>
                        <a:t>описание</a:t>
                      </a:r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307618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ru-RU"/>
                        <a:t>Данные о стоимости аренды самолета</a:t>
                      </a:r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Является ли самолет собственностью авиакомпании </a:t>
                      </a:r>
                    </a:p>
                    <a:p>
                      <a:r>
                        <a:rPr lang="ru-RU" dirty="0"/>
                        <a:t>Стоимость аренды самолета (или кредита на него?)</a:t>
                      </a:r>
                      <a:r>
                        <a:rPr lang="de-DE" dirty="0"/>
                        <a:t> </a:t>
                      </a:r>
                      <a:r>
                        <a:rPr lang="ru-RU" dirty="0"/>
                        <a:t>или лизинга</a:t>
                      </a:r>
                      <a:endParaRPr lang="de-DE" dirty="0"/>
                    </a:p>
                  </a:txBody>
                  <a:tcPr>
                    <a:solidFill>
                      <a:schemeClr val="accent1">
                        <a:tint val="40000"/>
                        <a:alpha val="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168903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ru-RU"/>
                        <a:t>Данные об экипаже</a:t>
                      </a:r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/>
                        <a:t>количество пилотов</a:t>
                      </a:r>
                      <a:r>
                        <a:rPr lang="de-DE"/>
                        <a:t>, </a:t>
                      </a:r>
                      <a:r>
                        <a:rPr lang="ru-RU"/>
                        <a:t>бортпроводников и их зарплаты</a:t>
                      </a:r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1480031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ru-RU" dirty="0"/>
                        <a:t>аэропорт заправки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в каком аэропорту заправляется самолет</a:t>
                      </a:r>
                    </a:p>
                    <a:p>
                      <a:r>
                        <a:rPr lang="ru-RU" dirty="0"/>
                        <a:t>для более точного вычисления расходов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119284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r>
                        <a:rPr lang="ru-RU" dirty="0"/>
                        <a:t>другие расходы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расходы на проверку состояния самолета перед рейсом _возможно нужно учитывать отдельно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496653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163490"/>
                  </a:ext>
                </a:extLst>
              </a:tr>
              <a:tr h="595086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100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3933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7F813-8646-5747-BE63-3F904EE73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Возможные способы оценки прибыльности рейсов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A3408-EFBD-3941-80B2-029F77625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profit</a:t>
            </a:r>
            <a:r>
              <a:rPr lang="de-DE" dirty="0"/>
              <a:t> + </a:t>
            </a:r>
            <a:r>
              <a:rPr lang="de-DE" dirty="0" err="1"/>
              <a:t>actual_departure</a:t>
            </a:r>
            <a:r>
              <a:rPr lang="de-DE" dirty="0"/>
              <a:t>: </a:t>
            </a:r>
            <a:r>
              <a:rPr lang="ru-RU" dirty="0"/>
              <a:t>найти закономерность уменьшения прибыли в зависимости от дня недели</a:t>
            </a:r>
            <a:r>
              <a:rPr lang="de-DE" dirty="0"/>
              <a:t>, </a:t>
            </a:r>
            <a:r>
              <a:rPr lang="ru-RU" dirty="0"/>
              <a:t>месяца</a:t>
            </a:r>
            <a:r>
              <a:rPr lang="de-DE" dirty="0"/>
              <a:t>, </a:t>
            </a:r>
            <a:r>
              <a:rPr lang="ru-RU" dirty="0"/>
              <a:t>рейса</a:t>
            </a:r>
            <a:r>
              <a:rPr lang="de-DE" dirty="0"/>
              <a:t>, </a:t>
            </a:r>
            <a:r>
              <a:rPr lang="ru-RU" dirty="0"/>
              <a:t>выпадающего на праздничный или выходной день</a:t>
            </a:r>
          </a:p>
          <a:p>
            <a:r>
              <a:rPr lang="de-DE" dirty="0" err="1"/>
              <a:t>seat_utilization</a:t>
            </a:r>
            <a:r>
              <a:rPr lang="de-DE" dirty="0"/>
              <a:t> + </a:t>
            </a:r>
            <a:r>
              <a:rPr lang="de-DE" dirty="0" err="1"/>
              <a:t>actual_departure</a:t>
            </a:r>
            <a:r>
              <a:rPr lang="de-DE" dirty="0"/>
              <a:t>: </a:t>
            </a:r>
            <a:r>
              <a:rPr lang="ru-RU" dirty="0"/>
              <a:t>зависимость наполняемости самолета от дня недели</a:t>
            </a:r>
            <a:r>
              <a:rPr lang="de-DE" dirty="0"/>
              <a:t>, </a:t>
            </a:r>
            <a:r>
              <a:rPr lang="ru-RU" dirty="0"/>
              <a:t>декады</a:t>
            </a:r>
            <a:r>
              <a:rPr lang="de-DE" dirty="0"/>
              <a:t>…</a:t>
            </a:r>
            <a:r>
              <a:rPr lang="ru-RU" dirty="0"/>
              <a:t> </a:t>
            </a:r>
          </a:p>
          <a:p>
            <a:r>
              <a:rPr lang="ru-RU" dirty="0"/>
              <a:t>анализ проводился по столбцам </a:t>
            </a:r>
            <a:r>
              <a:rPr lang="de-DE" dirty="0" err="1"/>
              <a:t>profit</a:t>
            </a:r>
            <a:r>
              <a:rPr lang="de-DE" dirty="0"/>
              <a:t> </a:t>
            </a:r>
            <a:r>
              <a:rPr lang="ru-RU" dirty="0"/>
              <a:t>и </a:t>
            </a:r>
            <a:r>
              <a:rPr lang="de-DE" dirty="0" err="1"/>
              <a:t>relational_profit</a:t>
            </a:r>
            <a:r>
              <a:rPr lang="de-DE" dirty="0"/>
              <a:t> (</a:t>
            </a:r>
            <a:r>
              <a:rPr lang="ru-RU" dirty="0"/>
              <a:t>в </a:t>
            </a:r>
            <a:r>
              <a:rPr lang="de-DE" dirty="0"/>
              <a:t>Python) (</a:t>
            </a:r>
            <a:r>
              <a:rPr lang="ru-RU" dirty="0"/>
              <a:t>абсолютная и относительная прибыль 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282328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{B2C74180-CB8C-074F-B6EF-CE327A59A9F7}tf10001060</Template>
  <TotalTime>1972</TotalTime>
  <Words>674</Words>
  <Application>Microsoft Macintosh PowerPoint</Application>
  <PresentationFormat>Widescreen</PresentationFormat>
  <Paragraphs>136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Trebuchet MS</vt:lpstr>
      <vt:lpstr>Wingdings</vt:lpstr>
      <vt:lpstr>Wingdings 3</vt:lpstr>
      <vt:lpstr>Facet</vt:lpstr>
      <vt:lpstr>  «Авиарейсы без потерь»</vt:lpstr>
      <vt:lpstr>Постановка задачи</vt:lpstr>
      <vt:lpstr>Структура отчета </vt:lpstr>
      <vt:lpstr>Описание данных</vt:lpstr>
      <vt:lpstr>Описание данных</vt:lpstr>
      <vt:lpstr>Описание данных</vt:lpstr>
      <vt:lpstr>Добавленные дополнительные данные</vt:lpstr>
      <vt:lpstr>дополнительные данные, которые можно добавить</vt:lpstr>
      <vt:lpstr>Возможные способы оценки прибыльности рейсов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4 «Авиарейсы без потерь»</dc:title>
  <dc:creator>Microsoft Office User</dc:creator>
  <cp:lastModifiedBy>Microsoft Office User</cp:lastModifiedBy>
  <cp:revision>44</cp:revision>
  <dcterms:created xsi:type="dcterms:W3CDTF">2021-05-18T10:15:27Z</dcterms:created>
  <dcterms:modified xsi:type="dcterms:W3CDTF">2021-05-19T23:35:44Z</dcterms:modified>
</cp:coreProperties>
</file>

<file path=docProps/thumbnail.jpeg>
</file>